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d445182d3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d445182d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b2c6c8d2a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b2c6c8d2a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b2c6c8d2a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b2c6c8d2a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b2c6c8d2a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b2c6c8d2a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b2c6c8d2a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b2c6c8d2a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b2c6c8d2a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b2c6c8d2a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b2c6c8d2a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b2c6c8d2a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b2c6c8d2a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b2c6c8d2a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b2c6c8d2a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b2c6c8d2a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b2c6c8d2a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b2c6c8d2a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b2c6c8d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b2c6c8d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b2c6c8d2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b2c6c8d2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b2c6c8d2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b2c6c8d2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b2c6c8d2a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b2c6c8d2a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b2c6c8d2a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b2c6c8d2a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b2c6c8d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b2c6c8d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b2c6c8d2a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b2c6c8d2a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SECURE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TEAM : 20 (CodeCrypt)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4294967295" type="title"/>
          </p:nvPr>
        </p:nvSpPr>
        <p:spPr>
          <a:xfrm>
            <a:off x="605375" y="35720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Quiz</a:t>
            </a:r>
            <a:endParaRPr sz="2400"/>
          </a:p>
        </p:txBody>
      </p:sp>
      <p:pic>
        <p:nvPicPr>
          <p:cNvPr id="130" name="Google Shape;130;p22"/>
          <p:cNvPicPr preferRelativeResize="0"/>
          <p:nvPr/>
        </p:nvPicPr>
        <p:blipFill rotWithShape="1">
          <a:blip r:embed="rId3">
            <a:alphaModFix/>
          </a:blip>
          <a:srcRect b="0" l="3595" r="0" t="9272"/>
          <a:stretch/>
        </p:blipFill>
        <p:spPr>
          <a:xfrm>
            <a:off x="247575" y="1697450"/>
            <a:ext cx="3925325" cy="2393026"/>
          </a:xfrm>
          <a:prstGeom prst="rect">
            <a:avLst/>
          </a:prstGeom>
          <a:noFill/>
          <a:ln>
            <a:noFill/>
          </a:ln>
        </p:spPr>
      </p:pic>
      <p:pic>
        <p:nvPicPr>
          <p:cNvPr id="131" name="Google Shape;131;p22"/>
          <p:cNvPicPr preferRelativeResize="0"/>
          <p:nvPr/>
        </p:nvPicPr>
        <p:blipFill rotWithShape="1">
          <a:blip r:embed="rId4">
            <a:alphaModFix/>
          </a:blip>
          <a:srcRect b="0" l="3679" r="0" t="9272"/>
          <a:stretch/>
        </p:blipFill>
        <p:spPr>
          <a:xfrm>
            <a:off x="4453150" y="1697449"/>
            <a:ext cx="4516402" cy="239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4294967295" type="title"/>
          </p:nvPr>
        </p:nvSpPr>
        <p:spPr>
          <a:xfrm>
            <a:off x="563625" y="5242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
        <p:nvSpPr>
          <p:cNvPr id="137" name="Google Shape;137;p23"/>
          <p:cNvSpPr txBox="1"/>
          <p:nvPr>
            <p:ph idx="4294967295" type="title"/>
          </p:nvPr>
        </p:nvSpPr>
        <p:spPr>
          <a:xfrm>
            <a:off x="654100" y="1517550"/>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There are short-and-simple videos on different cyber attacks which are very common. The video explains how exactly a specific cyber attack is done. Methods to prevent these attacks are also discussed.</a:t>
            </a:r>
            <a:endParaRPr b="0" sz="14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4294967295" type="title"/>
          </p:nvPr>
        </p:nvSpPr>
        <p:spPr>
          <a:xfrm>
            <a:off x="313075" y="592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Experiment</a:t>
            </a:r>
            <a:r>
              <a:rPr lang="en" sz="3600">
                <a:solidFill>
                  <a:schemeClr val="dk1"/>
                </a:solidFill>
              </a:rPr>
              <a:t>s</a:t>
            </a:r>
            <a:endParaRPr sz="2400"/>
          </a:p>
        </p:txBody>
      </p:sp>
      <p:pic>
        <p:nvPicPr>
          <p:cNvPr id="143" name="Google Shape;143;p24"/>
          <p:cNvPicPr preferRelativeResize="0"/>
          <p:nvPr/>
        </p:nvPicPr>
        <p:blipFill rotWithShape="1">
          <a:blip r:embed="rId3">
            <a:alphaModFix/>
          </a:blip>
          <a:srcRect b="0" l="3601" r="869" t="9575"/>
          <a:stretch/>
        </p:blipFill>
        <p:spPr>
          <a:xfrm>
            <a:off x="386750" y="911225"/>
            <a:ext cx="6928598" cy="3689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4294967295" type="title"/>
          </p:nvPr>
        </p:nvSpPr>
        <p:spPr>
          <a:xfrm>
            <a:off x="535775" y="1851625"/>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There is a lab (kind of :P) in our web application where you can see how things like SQL injection happen in real life and some of the simple ciphers like Caesar Cipher work. </a:t>
            </a:r>
            <a:endParaRPr b="0" sz="1400">
              <a:latin typeface="Lato"/>
              <a:ea typeface="Lato"/>
              <a:cs typeface="Lato"/>
              <a:sym typeface="Lato"/>
            </a:endParaRPr>
          </a:p>
        </p:txBody>
      </p:sp>
      <p:sp>
        <p:nvSpPr>
          <p:cNvPr id="149" name="Google Shape;149;p25"/>
          <p:cNvSpPr txBox="1"/>
          <p:nvPr>
            <p:ph idx="4294967295" type="title"/>
          </p:nvPr>
        </p:nvSpPr>
        <p:spPr>
          <a:xfrm>
            <a:off x="535775" y="64950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4294967295" type="title"/>
          </p:nvPr>
        </p:nvSpPr>
        <p:spPr>
          <a:xfrm>
            <a:off x="535775" y="31540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Lab</a:t>
            </a:r>
            <a:endParaRPr sz="2400"/>
          </a:p>
        </p:txBody>
      </p:sp>
      <p:pic>
        <p:nvPicPr>
          <p:cNvPr id="155" name="Google Shape;155;p26"/>
          <p:cNvPicPr preferRelativeResize="0"/>
          <p:nvPr/>
        </p:nvPicPr>
        <p:blipFill rotWithShape="1">
          <a:blip r:embed="rId3">
            <a:alphaModFix/>
          </a:blip>
          <a:srcRect b="-3235" l="3421" r="1267" t="8636"/>
          <a:stretch/>
        </p:blipFill>
        <p:spPr>
          <a:xfrm>
            <a:off x="289925" y="1467500"/>
            <a:ext cx="4196424" cy="2541499"/>
          </a:xfrm>
          <a:prstGeom prst="rect">
            <a:avLst/>
          </a:prstGeom>
          <a:noFill/>
          <a:ln>
            <a:noFill/>
          </a:ln>
        </p:spPr>
      </p:pic>
      <p:pic>
        <p:nvPicPr>
          <p:cNvPr id="156" name="Google Shape;156;p26"/>
          <p:cNvPicPr preferRelativeResize="0"/>
          <p:nvPr/>
        </p:nvPicPr>
        <p:blipFill rotWithShape="1">
          <a:blip r:embed="rId4">
            <a:alphaModFix/>
          </a:blip>
          <a:srcRect b="0" l="3799" r="0" t="8842"/>
          <a:stretch/>
        </p:blipFill>
        <p:spPr>
          <a:xfrm>
            <a:off x="4575052" y="1467500"/>
            <a:ext cx="4508923" cy="2590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idx="4294967295" type="title"/>
          </p:nvPr>
        </p:nvSpPr>
        <p:spPr>
          <a:xfrm>
            <a:off x="535775" y="1851625"/>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There is a Contact Us form in the end of our application where people can mail us suggestions regarding the existing features of the application and any bug they encountered as well as request new features which they would like to see on the website. </a:t>
            </a:r>
            <a:endParaRPr b="0" sz="1400">
              <a:latin typeface="Lato"/>
              <a:ea typeface="Lato"/>
              <a:cs typeface="Lato"/>
              <a:sym typeface="Lato"/>
            </a:endParaRPr>
          </a:p>
        </p:txBody>
      </p:sp>
      <p:sp>
        <p:nvSpPr>
          <p:cNvPr id="162" name="Google Shape;162;p27"/>
          <p:cNvSpPr txBox="1"/>
          <p:nvPr>
            <p:ph idx="4294967295" type="title"/>
          </p:nvPr>
        </p:nvSpPr>
        <p:spPr>
          <a:xfrm>
            <a:off x="535775" y="71215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4294967295" type="title"/>
          </p:nvPr>
        </p:nvSpPr>
        <p:spPr>
          <a:xfrm>
            <a:off x="813600" y="19625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Contact Us</a:t>
            </a:r>
            <a:endParaRPr sz="2400"/>
          </a:p>
        </p:txBody>
      </p:sp>
      <p:pic>
        <p:nvPicPr>
          <p:cNvPr id="168" name="Google Shape;168;p28"/>
          <p:cNvPicPr preferRelativeResize="0"/>
          <p:nvPr/>
        </p:nvPicPr>
        <p:blipFill rotWithShape="1">
          <a:blip r:embed="rId3">
            <a:alphaModFix/>
          </a:blip>
          <a:srcRect b="0" l="3704" r="830" t="9214"/>
          <a:stretch/>
        </p:blipFill>
        <p:spPr>
          <a:xfrm>
            <a:off x="813600" y="1122575"/>
            <a:ext cx="6504648" cy="347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508100" y="2505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Features</a:t>
            </a:r>
            <a:endParaRPr b="1" sz="2400">
              <a:solidFill>
                <a:schemeClr val="dk2"/>
              </a:solidFill>
              <a:latin typeface="Raleway"/>
              <a:ea typeface="Raleway"/>
              <a:cs typeface="Raleway"/>
              <a:sym typeface="Raleway"/>
            </a:endParaRPr>
          </a:p>
        </p:txBody>
      </p:sp>
      <p:sp>
        <p:nvSpPr>
          <p:cNvPr id="174" name="Google Shape;174;p29"/>
          <p:cNvSpPr txBox="1"/>
          <p:nvPr/>
        </p:nvSpPr>
        <p:spPr>
          <a:xfrm>
            <a:off x="508100" y="1224975"/>
            <a:ext cx="4893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app has been deployed on Heroku to provide access to everyone. https://knowledge-secure.herokuapp.com/</a:t>
            </a:r>
            <a:endParaRPr>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nvSpPr>
        <p:spPr>
          <a:xfrm>
            <a:off x="723850" y="1740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Deployment</a:t>
            </a:r>
            <a:endParaRPr b="1" sz="2400">
              <a:solidFill>
                <a:schemeClr val="dk2"/>
              </a:solidFill>
              <a:latin typeface="Raleway"/>
              <a:ea typeface="Raleway"/>
              <a:cs typeface="Raleway"/>
              <a:sym typeface="Raleway"/>
            </a:endParaRPr>
          </a:p>
        </p:txBody>
      </p:sp>
      <p:pic>
        <p:nvPicPr>
          <p:cNvPr id="180" name="Google Shape;180;p30"/>
          <p:cNvPicPr preferRelativeResize="0"/>
          <p:nvPr/>
        </p:nvPicPr>
        <p:blipFill rotWithShape="1">
          <a:blip r:embed="rId3">
            <a:alphaModFix/>
          </a:blip>
          <a:srcRect b="0" l="3507" r="394" t="8742"/>
          <a:stretch/>
        </p:blipFill>
        <p:spPr>
          <a:xfrm>
            <a:off x="810325" y="1110475"/>
            <a:ext cx="6178248" cy="3300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4294967295" type="title"/>
          </p:nvPr>
        </p:nvSpPr>
        <p:spPr>
          <a:xfrm>
            <a:off x="535775" y="71215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Plans for the Future</a:t>
            </a:r>
            <a:endParaRPr sz="2400"/>
          </a:p>
        </p:txBody>
      </p:sp>
      <p:sp>
        <p:nvSpPr>
          <p:cNvPr id="186" name="Google Shape;186;p31"/>
          <p:cNvSpPr txBox="1"/>
          <p:nvPr>
            <p:ph idx="4294967295" type="title"/>
          </p:nvPr>
        </p:nvSpPr>
        <p:spPr>
          <a:xfrm>
            <a:off x="535775" y="1851625"/>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Plan to include a short explanation of the answers of the quiz which is only revealed after a person submits the quiz and gets his/her score.</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We plan to extend the number of languages offered in our application to 4 or 5, extending to Telugu, Tamil and Marathi, depending on the number of people who request the same.</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Plan to extend the lecture videos and quizzes to more topics related Information Security.</a:t>
            </a:r>
            <a:endParaRPr b="0" sz="14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84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Motivation</a:t>
            </a:r>
            <a:endParaRPr sz="2400"/>
          </a:p>
        </p:txBody>
      </p:sp>
      <p:sp>
        <p:nvSpPr>
          <p:cNvPr id="79" name="Google Shape;79;p14"/>
          <p:cNvSpPr txBox="1"/>
          <p:nvPr>
            <p:ph idx="4294967295" type="title"/>
          </p:nvPr>
        </p:nvSpPr>
        <p:spPr>
          <a:xfrm>
            <a:off x="535775" y="1682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500">
                <a:latin typeface="Arial"/>
                <a:ea typeface="Arial"/>
                <a:cs typeface="Arial"/>
                <a:sym typeface="Arial"/>
              </a:rPr>
              <a:t>There is a lot of content on the Internet on any topic which you want to learn but very little resources to test yourselves afterwards. So, to provide people with a portal where they can learn as well as test themselves on various topics related to security, we were motivated to make this portal.</a:t>
            </a:r>
            <a:endParaRPr b="0" sz="1500">
              <a:latin typeface="Arial"/>
              <a:ea typeface="Arial"/>
              <a:cs typeface="Arial"/>
              <a:sym typeface="Arial"/>
            </a:endParaRPr>
          </a:p>
          <a:p>
            <a:pPr indent="0" lvl="0" marL="0" rtl="0" algn="l">
              <a:lnSpc>
                <a:spcPct val="115000"/>
              </a:lnSpc>
              <a:spcBef>
                <a:spcPts val="1600"/>
              </a:spcBef>
              <a:spcAft>
                <a:spcPts val="1600"/>
              </a:spcAft>
              <a:buClr>
                <a:schemeClr val="dk2"/>
              </a:buClr>
              <a:buSzPts val="1100"/>
              <a:buFont typeface="Arial"/>
              <a:buNone/>
            </a:pPr>
            <a:r>
              <a:rPr b="0" lang="en" sz="1500">
                <a:latin typeface="Arial"/>
                <a:ea typeface="Arial"/>
                <a:cs typeface="Arial"/>
                <a:sym typeface="Arial"/>
              </a:rPr>
              <a:t>The main objective of this web app is to help a person learn the concepts of Information Security and then evaluate his/her self on the same. </a:t>
            </a:r>
            <a:endParaRPr b="0" sz="15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4294967295" type="title"/>
          </p:nvPr>
        </p:nvSpPr>
        <p:spPr>
          <a:xfrm>
            <a:off x="535775" y="3384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85" name="Google Shape;85;p15"/>
          <p:cNvSpPr txBox="1"/>
          <p:nvPr>
            <p:ph idx="4294967295" type="title"/>
          </p:nvPr>
        </p:nvSpPr>
        <p:spPr>
          <a:xfrm>
            <a:off x="535775" y="15477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700">
                <a:latin typeface="Arial"/>
                <a:ea typeface="Arial"/>
                <a:cs typeface="Arial"/>
                <a:sym typeface="Arial"/>
              </a:rPr>
              <a:t>This web application is for watching short videos on different topics related to Information and Cyber Security as well as for attempting quizzes in an efficient manner. The students can give quizzes according to their convenience and time which is a major need in today’s world.</a:t>
            </a:r>
            <a:endParaRPr b="0" sz="17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4294967295" type="title"/>
          </p:nvPr>
        </p:nvSpPr>
        <p:spPr>
          <a:xfrm>
            <a:off x="535775" y="71215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
        <p:nvSpPr>
          <p:cNvPr id="91" name="Google Shape;91;p16"/>
          <p:cNvSpPr txBox="1"/>
          <p:nvPr>
            <p:ph idx="4294967295" type="title"/>
          </p:nvPr>
        </p:nvSpPr>
        <p:spPr>
          <a:xfrm>
            <a:off x="535775" y="1851625"/>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Since in today’s world, English has become the global language </a:t>
            </a:r>
            <a:r>
              <a:rPr b="0" lang="en" sz="1400">
                <a:latin typeface="Lato"/>
                <a:ea typeface="Lato"/>
                <a:cs typeface="Lato"/>
                <a:sym typeface="Lato"/>
              </a:rPr>
              <a:t>for</a:t>
            </a:r>
            <a:r>
              <a:rPr b="0" lang="en" sz="1400">
                <a:latin typeface="Lato"/>
                <a:ea typeface="Lato"/>
                <a:cs typeface="Lato"/>
                <a:sym typeface="Lato"/>
              </a:rPr>
              <a:t> every field. But, we should not forget that there are many people who are not so fluent in English but they too deserve an opportunity to learn concepts of Cyber Security. So, with keeping those people in mind we have also implemented Hindi as an alternate language as the choice of learning in our web application.</a:t>
            </a:r>
            <a:endParaRPr b="0" sz="14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3">
            <a:alphaModFix/>
          </a:blip>
          <a:srcRect b="0" l="3426" r="870" t="8692"/>
          <a:stretch/>
        </p:blipFill>
        <p:spPr>
          <a:xfrm>
            <a:off x="4466950" y="1520375"/>
            <a:ext cx="4580750" cy="2571750"/>
          </a:xfrm>
          <a:prstGeom prst="rect">
            <a:avLst/>
          </a:prstGeom>
          <a:noFill/>
          <a:ln>
            <a:noFill/>
          </a:ln>
        </p:spPr>
      </p:pic>
      <p:pic>
        <p:nvPicPr>
          <p:cNvPr id="97" name="Google Shape;97;p17"/>
          <p:cNvPicPr preferRelativeResize="0"/>
          <p:nvPr/>
        </p:nvPicPr>
        <p:blipFill rotWithShape="1">
          <a:blip r:embed="rId4">
            <a:alphaModFix/>
          </a:blip>
          <a:srcRect b="0" l="3774" r="1159" t="8700"/>
          <a:stretch/>
        </p:blipFill>
        <p:spPr>
          <a:xfrm>
            <a:off x="90500" y="1520375"/>
            <a:ext cx="4224773" cy="2571750"/>
          </a:xfrm>
          <a:prstGeom prst="rect">
            <a:avLst/>
          </a:prstGeom>
          <a:noFill/>
          <a:ln>
            <a:noFill/>
          </a:ln>
        </p:spPr>
      </p:pic>
      <p:sp>
        <p:nvSpPr>
          <p:cNvPr id="98" name="Google Shape;98;p17"/>
          <p:cNvSpPr txBox="1"/>
          <p:nvPr/>
        </p:nvSpPr>
        <p:spPr>
          <a:xfrm>
            <a:off x="181350" y="175475"/>
            <a:ext cx="5409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Language Compatible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4003" r="0" t="9074"/>
          <a:stretch/>
        </p:blipFill>
        <p:spPr>
          <a:xfrm>
            <a:off x="4719375" y="1497750"/>
            <a:ext cx="4306248" cy="2576399"/>
          </a:xfrm>
          <a:prstGeom prst="rect">
            <a:avLst/>
          </a:prstGeom>
          <a:noFill/>
          <a:ln>
            <a:noFill/>
          </a:ln>
        </p:spPr>
      </p:pic>
      <p:pic>
        <p:nvPicPr>
          <p:cNvPr id="104" name="Google Shape;104;p18"/>
          <p:cNvPicPr preferRelativeResize="0"/>
          <p:nvPr/>
        </p:nvPicPr>
        <p:blipFill rotWithShape="1">
          <a:blip r:embed="rId4">
            <a:alphaModFix/>
          </a:blip>
          <a:srcRect b="0" l="3759" r="1300" t="9926"/>
          <a:stretch/>
        </p:blipFill>
        <p:spPr>
          <a:xfrm>
            <a:off x="344400" y="1497750"/>
            <a:ext cx="4227600" cy="2618749"/>
          </a:xfrm>
          <a:prstGeom prst="rect">
            <a:avLst/>
          </a:prstGeom>
          <a:noFill/>
          <a:ln>
            <a:noFill/>
          </a:ln>
        </p:spPr>
      </p:pic>
      <p:sp>
        <p:nvSpPr>
          <p:cNvPr id="105" name="Google Shape;105;p18"/>
          <p:cNvSpPr txBox="1"/>
          <p:nvPr/>
        </p:nvSpPr>
        <p:spPr>
          <a:xfrm>
            <a:off x="222725" y="271450"/>
            <a:ext cx="51435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Language Compatible</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4294967295" type="title"/>
          </p:nvPr>
        </p:nvSpPr>
        <p:spPr>
          <a:xfrm>
            <a:off x="535775" y="712150"/>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
        <p:nvSpPr>
          <p:cNvPr id="111" name="Google Shape;111;p19"/>
          <p:cNvSpPr txBox="1"/>
          <p:nvPr>
            <p:ph idx="4294967295" type="title"/>
          </p:nvPr>
        </p:nvSpPr>
        <p:spPr>
          <a:xfrm>
            <a:off x="535775" y="1851625"/>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Lecture videos provided by Security Pathshala are integrated into the application so the student can learn and then test themselves on the same place.</a:t>
            </a:r>
            <a:endParaRPr b="0" sz="1400">
              <a:latin typeface="Lato"/>
              <a:ea typeface="Lato"/>
              <a:cs typeface="Lato"/>
              <a:sym typeface="Lato"/>
            </a:endParaRPr>
          </a:p>
          <a:p>
            <a:pPr indent="0" lvl="0" marL="457200" rtl="0" algn="l">
              <a:lnSpc>
                <a:spcPct val="115000"/>
              </a:lnSpc>
              <a:spcBef>
                <a:spcPts val="1600"/>
              </a:spcBef>
              <a:spcAft>
                <a:spcPts val="1600"/>
              </a:spcAft>
              <a:buNone/>
            </a:pPr>
            <a:r>
              <a:rPr b="0" lang="en" sz="1400">
                <a:latin typeface="Lato"/>
                <a:ea typeface="Lato"/>
                <a:cs typeface="Lato"/>
                <a:sym typeface="Lato"/>
              </a:rPr>
              <a:t>This reduces the amount of time which students waste on hopping from place to place in search of informational videos and quiz.</a:t>
            </a:r>
            <a:endParaRPr b="0" sz="14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4294967295" type="title"/>
          </p:nvPr>
        </p:nvSpPr>
        <p:spPr>
          <a:xfrm>
            <a:off x="535775" y="3384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Lecture Videos</a:t>
            </a:r>
            <a:endParaRPr sz="2400"/>
          </a:p>
        </p:txBody>
      </p:sp>
      <p:sp>
        <p:nvSpPr>
          <p:cNvPr id="117" name="Google Shape;117;p20"/>
          <p:cNvSpPr txBox="1"/>
          <p:nvPr>
            <p:ph idx="4294967295" type="title"/>
          </p:nvPr>
        </p:nvSpPr>
        <p:spPr>
          <a:xfrm>
            <a:off x="535775" y="119042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400">
                <a:latin typeface="Lato"/>
                <a:ea typeface="Lato"/>
                <a:cs typeface="Lato"/>
                <a:sym typeface="Lato"/>
              </a:rPr>
              <a:t>Lecture Videos have been taken from </a:t>
            </a:r>
            <a:r>
              <a:rPr lang="en" sz="1400">
                <a:latin typeface="Lato"/>
                <a:ea typeface="Lato"/>
                <a:cs typeface="Lato"/>
                <a:sym typeface="Lato"/>
              </a:rPr>
              <a:t>Team: Security Pathshala</a:t>
            </a:r>
            <a:r>
              <a:rPr b="0" lang="en" sz="1400">
                <a:latin typeface="Lato"/>
                <a:ea typeface="Lato"/>
                <a:cs typeface="Lato"/>
                <a:sym typeface="Lato"/>
              </a:rPr>
              <a:t> and have been integrated with our app.</a:t>
            </a:r>
            <a:endParaRPr b="0" sz="1400">
              <a:latin typeface="Lato"/>
              <a:ea typeface="Lato"/>
              <a:cs typeface="Lato"/>
              <a:sym typeface="Lato"/>
            </a:endParaRPr>
          </a:p>
        </p:txBody>
      </p:sp>
      <p:pic>
        <p:nvPicPr>
          <p:cNvPr id="118" name="Google Shape;118;p20"/>
          <p:cNvPicPr preferRelativeResize="0"/>
          <p:nvPr/>
        </p:nvPicPr>
        <p:blipFill rotWithShape="1">
          <a:blip r:embed="rId3">
            <a:alphaModFix/>
          </a:blip>
          <a:srcRect b="0" l="3642" r="1498" t="9575"/>
          <a:stretch/>
        </p:blipFill>
        <p:spPr>
          <a:xfrm>
            <a:off x="632600" y="1903150"/>
            <a:ext cx="5064826" cy="271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4294967295" type="title"/>
          </p:nvPr>
        </p:nvSpPr>
        <p:spPr>
          <a:xfrm>
            <a:off x="563625" y="524225"/>
            <a:ext cx="62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Features</a:t>
            </a:r>
            <a:endParaRPr sz="2400"/>
          </a:p>
        </p:txBody>
      </p:sp>
      <p:sp>
        <p:nvSpPr>
          <p:cNvPr id="124" name="Google Shape;124;p21"/>
          <p:cNvSpPr txBox="1"/>
          <p:nvPr>
            <p:ph idx="4294967295" type="title"/>
          </p:nvPr>
        </p:nvSpPr>
        <p:spPr>
          <a:xfrm>
            <a:off x="654100" y="1517550"/>
            <a:ext cx="5197200" cy="241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Short quizzes which do not take much time and can be done in 15-20  minutes. Short quiz ensures that the student doesn’t need a stable internet connection for a long time.</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Topics Covered - </a:t>
            </a:r>
            <a:endParaRPr b="0" sz="1400">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0" lang="en" sz="1400">
                <a:latin typeface="Lato"/>
                <a:ea typeface="Lato"/>
                <a:cs typeface="Lato"/>
                <a:sym typeface="Lato"/>
              </a:rPr>
              <a:t>AES</a:t>
            </a:r>
            <a:endParaRPr b="0" sz="1400">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0" lang="en" sz="1400">
                <a:latin typeface="Lato"/>
                <a:ea typeface="Lato"/>
                <a:cs typeface="Lato"/>
                <a:sym typeface="Lato"/>
              </a:rPr>
              <a:t>DNS Spoofing</a:t>
            </a:r>
            <a:endParaRPr b="0" sz="1400">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0" lang="en" sz="1400">
                <a:latin typeface="Lato"/>
                <a:ea typeface="Lato"/>
                <a:cs typeface="Lato"/>
                <a:sym typeface="Lato"/>
              </a:rPr>
              <a:t>Cross Site Request Forgery</a:t>
            </a:r>
            <a:endParaRPr b="0" sz="1400">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0" lang="en" sz="1400">
                <a:latin typeface="Lato"/>
                <a:ea typeface="Lato"/>
                <a:cs typeface="Lato"/>
                <a:sym typeface="Lato"/>
              </a:rPr>
              <a:t>Perfect Secrecy</a:t>
            </a:r>
            <a:endParaRPr b="0" sz="1400">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0" lang="en" sz="1400">
                <a:latin typeface="Lato"/>
                <a:ea typeface="Lato"/>
                <a:cs typeface="Lato"/>
                <a:sym typeface="Lato"/>
              </a:rPr>
              <a:t>DoS Attack</a:t>
            </a:r>
            <a:endParaRPr b="0" sz="14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